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8" r:id="rId1"/>
  </p:sldMasterIdLst>
  <p:notesMasterIdLst>
    <p:notesMasterId r:id="rId27"/>
  </p:notesMasterIdLst>
  <p:handoutMasterIdLst>
    <p:handoutMasterId r:id="rId28"/>
  </p:handoutMasterIdLst>
  <p:sldIdLst>
    <p:sldId id="410" r:id="rId2"/>
    <p:sldId id="408" r:id="rId3"/>
    <p:sldId id="441" r:id="rId4"/>
    <p:sldId id="464" r:id="rId5"/>
    <p:sldId id="399" r:id="rId6"/>
    <p:sldId id="409" r:id="rId7"/>
    <p:sldId id="370" r:id="rId8"/>
    <p:sldId id="423" r:id="rId9"/>
    <p:sldId id="412" r:id="rId10"/>
    <p:sldId id="413" r:id="rId11"/>
    <p:sldId id="424" r:id="rId12"/>
    <p:sldId id="417" r:id="rId13"/>
    <p:sldId id="453" r:id="rId14"/>
    <p:sldId id="404" r:id="rId15"/>
    <p:sldId id="446" r:id="rId16"/>
    <p:sldId id="461" r:id="rId17"/>
    <p:sldId id="465" r:id="rId18"/>
    <p:sldId id="466" r:id="rId19"/>
    <p:sldId id="463" r:id="rId20"/>
    <p:sldId id="471" r:id="rId21"/>
    <p:sldId id="470" r:id="rId22"/>
    <p:sldId id="426" r:id="rId23"/>
    <p:sldId id="467" r:id="rId24"/>
    <p:sldId id="438" r:id="rId25"/>
    <p:sldId id="46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  <a:srgbClr val="5CD0FE"/>
    <a:srgbClr val="FF0000"/>
    <a:srgbClr val="0000FF"/>
    <a:srgbClr val="00FFFF"/>
    <a:srgbClr val="CC0000"/>
    <a:srgbClr val="66FFFF"/>
    <a:srgbClr val="23EB36"/>
    <a:srgbClr val="08B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50000" autoAdjust="0"/>
  </p:normalViewPr>
  <p:slideViewPr>
    <p:cSldViewPr>
      <p:cViewPr varScale="1">
        <p:scale>
          <a:sx n="113" d="100"/>
          <a:sy n="113" d="100"/>
        </p:scale>
        <p:origin x="20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A3995-5433-4C4A-8BCD-B5B51BEE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A540F-AF19-4A26-ACE3-1C7B0542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0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77DEF7-2508-41FF-A5B1-22FE17687B57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495B17-005D-438E-861B-FE8E49FFD1E1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855FCD-E214-45DC-BE33-C13A73F3C639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37D642-E374-48BF-AA25-1FAD0477C5D1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C643A696-D6B4-4216-B949-B9ADE0A57F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A8A3D-43D8-451F-A0F9-E4E1B634F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42FF7DD6-AB0C-4625-95C9-E961C87FE5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23AA-7C61-400F-B4AB-E77797BB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3A7187D3-F319-4062-BF88-16CBD538FB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3FF165E5-635B-4C03-8251-4F70B6363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5F764888-C235-417B-A6A2-463008B9D4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7E40-0937-427F-90D3-15F3160D76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01A9C85C-4AFB-4D40-B63A-9EE8DF709C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FAA44-4323-4E15-BB1B-F82DB9DA78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pPr>
              <a:defRPr/>
            </a:pPr>
            <a:fld id="{A9B20C12-ED1C-45FF-ACE2-2888BE1462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DCB2DE-C749-43BF-9D05-D86134400A3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dmission.universityofcalifornia.edu/freshman/california-residents/admissions-index/instructions.html" TargetMode="External"/><Relationship Id="rId3" Type="http://schemas.openxmlformats.org/officeDocument/2006/relationships/hyperlink" Target="http://www.universityofcalifornia.edu/admissions/freshman/requirements/a-g-requirements/index.html" TargetMode="External"/><Relationship Id="rId7" Type="http://schemas.openxmlformats.org/officeDocument/2006/relationships/hyperlink" Target="http://admission.universityofcalifornia.edu/how-to-apply/personal-questions/freshman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versityofcalifornia.edu/admissions/freshman/requirements/examination-requirement/SAT-subject-tests/index.html" TargetMode="External"/><Relationship Id="rId11" Type="http://schemas.openxmlformats.org/officeDocument/2006/relationships/image" Target="../media/image4.wmf"/><Relationship Id="rId5" Type="http://schemas.openxmlformats.org/officeDocument/2006/relationships/hyperlink" Target="http://admission.universityofcalifornia.edu/freshman/requirements/examination-requirement/SAT-subject-tests/index.html" TargetMode="External"/><Relationship Id="rId10" Type="http://schemas.openxmlformats.org/officeDocument/2006/relationships/hyperlink" Target="http://www.universityofcalifornia.edu/admissions/" TargetMode="External"/><Relationship Id="rId4" Type="http://schemas.openxmlformats.org/officeDocument/2006/relationships/hyperlink" Target="http://www.universityofcalifornia.edu/admissions/freshman/requirements/examination-requirement/index.html" TargetMode="External"/><Relationship Id="rId9" Type="http://schemas.openxmlformats.org/officeDocument/2006/relationships/hyperlink" Target="http://www.universityofcalifornia.edu/admissions/freshman/how-applications-reviewed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app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.org/content/dam/act/unsecured/documents/Intl-ACT-SAT-English.pdf" TargetMode="External"/><Relationship Id="rId3" Type="http://schemas.openxmlformats.org/officeDocument/2006/relationships/hyperlink" Target="https://collegereadiness.collegeboard.org/sat/inside-the-test/essay" TargetMode="External"/><Relationship Id="rId7" Type="http://schemas.openxmlformats.org/officeDocument/2006/relationships/hyperlink" Target="http://www.act.org/content/act/en/products-and-services/the-act/scores/writing-test-scores.html" TargetMode="External"/><Relationship Id="rId2" Type="http://schemas.openxmlformats.org/officeDocument/2006/relationships/hyperlink" Target="http://sat.collegeboard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.org/content/act/en/products-and-services/the-act.html" TargetMode="External"/><Relationship Id="rId5" Type="http://schemas.openxmlformats.org/officeDocument/2006/relationships/hyperlink" Target="http://www.actstudent.org/testprep/descriptions/index.html" TargetMode="External"/><Relationship Id="rId4" Type="http://schemas.openxmlformats.org/officeDocument/2006/relationships/hyperlink" Target="http://sat.collegeboard.com/about-tests/sat-subject-tests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act/en/products-and-services/the-act.html" TargetMode="External"/><Relationship Id="rId7" Type="http://schemas.openxmlformats.org/officeDocument/2006/relationships/hyperlink" Target="http://cc.sduhsd.net/documents/Counseling/CollegeTestingFAQs.pdf" TargetMode="External"/><Relationship Id="rId2" Type="http://schemas.openxmlformats.org/officeDocument/2006/relationships/hyperlink" Target="https://collegereadiness.collegeboard.org/sat/inside-the-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egereadiness.collegeboard.org/sat-subject-tests/subjects" TargetMode="External"/><Relationship Id="rId5" Type="http://schemas.openxmlformats.org/officeDocument/2006/relationships/hyperlink" Target="http://www.act.org/content/act/en/products-and-services/the-act/test-preparation.html" TargetMode="External"/><Relationship Id="rId4" Type="http://schemas.openxmlformats.org/officeDocument/2006/relationships/hyperlink" Target="https://collegereadiness.collegeboard.org/sat/practice/khan-academ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ontent/act/en/products-and-services/the-act/registration-information.html" TargetMode="External"/><Relationship Id="rId2" Type="http://schemas.openxmlformats.org/officeDocument/2006/relationships/hyperlink" Target="https://collegereadiness.collegeboard.org/sat/register/dates-deadl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irtest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fafsa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duhsd.net/Parents--Students/Academics/College--Career-/index.html" TargetMode="External"/><Relationship Id="rId3" Type="http://schemas.openxmlformats.org/officeDocument/2006/relationships/hyperlink" Target="https://www.collegedata.com/cs/search/college/college_search_tmpl.jhtml" TargetMode="External"/><Relationship Id="rId7" Type="http://schemas.openxmlformats.org/officeDocument/2006/relationships/hyperlink" Target="http://www.sduhsd.net/Parents--Students/College--Career-Resources/inde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liforniacolleges.edu/#/" TargetMode="External"/><Relationship Id="rId5" Type="http://schemas.openxmlformats.org/officeDocument/2006/relationships/hyperlink" Target="https://www.princetonreview.com/college-search" TargetMode="External"/><Relationship Id="rId10" Type="http://schemas.openxmlformats.org/officeDocument/2006/relationships/hyperlink" Target="https://cc.sduhsd.net/documents/Counseling/College_research_worksheets.pdf" TargetMode="External"/><Relationship Id="rId4" Type="http://schemas.openxmlformats.org/officeDocument/2006/relationships/hyperlink" Target="https://bigfuture.collegeboard.org/college-search" TargetMode="External"/><Relationship Id="rId9" Type="http://schemas.openxmlformats.org/officeDocument/2006/relationships/hyperlink" Target="http://www.jkcf.org/assets/1/7/College_research_worksheet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iforniacollege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college-search" TargetMode="External"/><Relationship Id="rId2" Type="http://schemas.openxmlformats.org/officeDocument/2006/relationships/hyperlink" Target="https://www.collegedata.com/cs/search/college/college_search_tmpl.j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hyperlink" Target="https://www.collegedata.com/cs/odds/odds_home_tmpl.j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c.sduhsd.net/documents/Counseling/College_research_worksheets.pdf" TargetMode="External"/><Relationship Id="rId3" Type="http://schemas.openxmlformats.org/officeDocument/2006/relationships/hyperlink" Target="http://parent.sduhsd.net/LoginParent.aspx" TargetMode="External"/><Relationship Id="rId7" Type="http://schemas.openxmlformats.org/officeDocument/2006/relationships/hyperlink" Target="https://cc.sduhsd.net/documents/About/Site%20Calendar%202018-2019%20-3-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.sduhsd.net/" TargetMode="External"/><Relationship Id="rId5" Type="http://schemas.openxmlformats.org/officeDocument/2006/relationships/hyperlink" Target="https://cc.sduhsd.net/Key-Info/Daily-Bulletin/index.html" TargetMode="External"/><Relationship Id="rId4" Type="http://schemas.openxmlformats.org/officeDocument/2006/relationships/hyperlink" Target="https://cc.sduhsd.net/Counseling/9th-11th-Grade-Information/index.html" TargetMode="External"/><Relationship Id="rId9" Type="http://schemas.openxmlformats.org/officeDocument/2006/relationships/hyperlink" Target="https://www.sduhsd.net/Parents--Students/Academics/College--Career-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.universityofcalifornia.edu/transfer/guarantee/index.html" TargetMode="External"/><Relationship Id="rId2" Type="http://schemas.openxmlformats.org/officeDocument/2006/relationships/hyperlink" Target="http://www.assist.org/web-assist/welc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c.sduhsd.net/Counseling/Community-Colleges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arent.sduhsd.net/LoginParen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.edu/datastore/campus_map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admission.universityofcalifornia.edu/campuses/visit-uc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lstate.edu/apply/freshman/getting_into_the_csu/Pages/admission-requirement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hyperlink" Target="https://www2.calstate.edu/apply" TargetMode="External"/><Relationship Id="rId4" Type="http://schemas.openxmlformats.org/officeDocument/2006/relationships/hyperlink" Target="https://www2.calstate.edu/apply/eligibility-ind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7" y="3276600"/>
            <a:ext cx="7924800" cy="1899831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rPr>
              <a:t>11</a:t>
            </a:r>
            <a:r>
              <a:rPr lang="en-US" sz="54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rPr>
              <a:t>th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rPr>
              <a:t> Grade Presentation 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rPr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rPr>
              <a:t>Preparing for your Next Steps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3854" y="6172200"/>
            <a:ext cx="2173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  <a:ea typeface="+mj-ea"/>
              </a:rPr>
              <a:t>2019-2020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371600"/>
            <a:ext cx="85725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Fulfill the minimum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A-G subject requirements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a 3.0 minimum GPA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Fulfill the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examination requirement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SAT </a:t>
            </a:r>
            <a:r>
              <a:rPr lang="en-US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Writing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SAT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5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ubject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5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xams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not required, but are recommended for some majors and may be submitted if they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value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Visit the UC website for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more information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 requires applicants to respond to 4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/>
              </a:rPr>
              <a:t>Personal Insight Questions 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Admission determined by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/>
              </a:rPr>
              <a:t>Admission Index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/>
              </a:rPr>
              <a:t>Comprehensive Review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All UC campuses use the same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9"/>
              </a:rPr>
              <a:t>14 factors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evaluate applicants but may apply them differently and make admission decisions independently.  Be sure to review the selection process of each campus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  <a:buSzPct val="90000"/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0"/>
              </a:rPr>
              <a:t>University of California (UC)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more information. 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81000" y="152400"/>
            <a:ext cx="8229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rgbClr val="CC0000"/>
              </a:solidFill>
              <a:latin typeface="Lucida Sans Unicode" pitchFamily="34" charset="0"/>
              <a:cs typeface="Lucida Sans Unicode" pitchFamily="34" charset="0"/>
              <a:hlinkClick r:id="rId1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  <a:cs typeface="Lucida Sans Unicode" pitchFamily="34" charset="0"/>
              </a:rPr>
              <a:t>University of California (UC)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  <a:cs typeface="Lucida Sans Unicode" pitchFamily="34" charset="0"/>
              </a:rPr>
              <a:t>Admission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 Requirements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389" name="Picture 5" descr="C:\Documents and Settings\MSage\Local Settings\Temporary Internet Files\Content.IE5\E5X34Q43\MC90005679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57333"/>
            <a:ext cx="1727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  <a:t/>
            </a:r>
            <a:br>
              <a:rPr lang="en-US" sz="3000" dirty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</a:b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  <a:t>Admissions Requirements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4733" y="1219200"/>
            <a:ext cx="8839200" cy="510540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Requirements vary so review </a:t>
            </a:r>
            <a:r>
              <a:rPr lang="en-US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college, including whether they require SAT Subject exams, letters of rec. and transcripts.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use </a:t>
            </a:r>
            <a:r>
              <a:rPr lang="en-US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Committee Selection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entire student application is reviewed so extracurricular activities, portfolios, auditions and recommendations play a more significant role.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campuses use the 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Common Application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allows students to apply to multiple campuses with a single application which includes:</a:t>
            </a:r>
          </a:p>
          <a:p>
            <a:pPr marL="1429385" lvl="4" indent="-28575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essay (some schools require additional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supplemental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essays) </a:t>
            </a:r>
          </a:p>
          <a:p>
            <a:pPr marL="1429385" lvl="4" indent="-28575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Letters of recommendation from your counselor and academic teacher(s)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228600" y="76200"/>
            <a:ext cx="8610600" cy="99060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</a:rPr>
              <a:t>Out-of-State/Private University 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</a:rPr>
              <a:t>Admission Requirements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D or F Grades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 anchor="t"/>
          <a:lstStyle/>
          <a:p>
            <a:pPr>
              <a:lnSpc>
                <a:spcPct val="80000"/>
              </a:lnSpc>
              <a:spcBef>
                <a:spcPts val="575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an F grade is earned in any course required for high school graduation, the course must be repeated. </a:t>
            </a:r>
          </a:p>
          <a:p>
            <a:pPr>
              <a:lnSpc>
                <a:spcPct val="80000"/>
              </a:lnSpc>
              <a:spcBef>
                <a:spcPts val="575"/>
              </a:spcBef>
              <a:defRPr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 who plan to go directly to a 4-year college are strongly advised to repeat any D grade to be eligible and to improve GPA.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CSU/UC Admission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Students who earn a D or F grade in an A-G course that is required for admission will need to repeat the course to remain eligible for CSU/UC.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During 12</a:t>
            </a:r>
            <a:r>
              <a:rPr lang="en-US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grade, students that receive a D or F grade in any course, including AP and non A-G courses, may be at risk of having their admission rescinded. 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273050" indent="-273050" eaLnBrk="1" hangingPunct="1">
              <a:lnSpc>
                <a:spcPct val="80000"/>
              </a:lnSpc>
              <a:spcBef>
                <a:spcPts val="575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Seniors should earn C grades or better!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53000"/>
            <a:ext cx="1741984" cy="18441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College Entrance Exams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638800"/>
          </a:xfrm>
        </p:spPr>
        <p:txBody>
          <a:bodyPr>
            <a:normAutofit fontScale="70000" lnSpcReduction="20000"/>
          </a:bodyPr>
          <a:lstStyle/>
          <a:p>
            <a:pPr marL="109538" indent="0">
              <a:buClrTx/>
              <a:buNone/>
            </a:pPr>
            <a:r>
              <a:rPr lang="en-US" sz="4500" b="1" dirty="0">
                <a:latin typeface="Arial" pitchFamily="34" charset="0"/>
                <a:cs typeface="Arial" pitchFamily="34" charset="0"/>
                <a:hlinkClick r:id="rId2"/>
              </a:rPr>
              <a:t>SAT </a:t>
            </a:r>
            <a:r>
              <a:rPr lang="en-US" sz="4500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endParaRPr lang="en-US" sz="4500" dirty="0"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Reading, Writing and Language, Mathematics (up to Trigonometry/IM 3)</a:t>
            </a: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Optional Essay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required by some colleges</a:t>
            </a:r>
          </a:p>
          <a:p>
            <a:pPr marL="109538" indent="0">
              <a:buClrTx/>
              <a:buNone/>
            </a:pPr>
            <a:endParaRPr lang="en-US" sz="2100" b="1" dirty="0">
              <a:latin typeface="Arial" pitchFamily="34" charset="0"/>
              <a:cs typeface="Arial" pitchFamily="34" charset="0"/>
              <a:hlinkClick r:id="rId4"/>
            </a:endParaRPr>
          </a:p>
          <a:p>
            <a:pPr marL="109538" indent="0">
              <a:buClrTx/>
              <a:buNone/>
            </a:pPr>
            <a:r>
              <a:rPr lang="en-US" sz="4500" b="1" dirty="0">
                <a:latin typeface="Arial" pitchFamily="34" charset="0"/>
                <a:cs typeface="Arial" pitchFamily="34" charset="0"/>
                <a:hlinkClick r:id="rId4"/>
              </a:rPr>
              <a:t>SAT Subject Tests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 Tests are hour-long, content-based tests that allow you to showcase achievement in specific subject areas where you excel </a:t>
            </a:r>
          </a:p>
          <a:p>
            <a:pPr marL="109538" indent="0">
              <a:buClrTx/>
              <a:buNone/>
            </a:pPr>
            <a:endParaRPr lang="en-US" sz="2100" dirty="0">
              <a:latin typeface="Arial" pitchFamily="34" charset="0"/>
              <a:cs typeface="Arial" pitchFamily="34" charset="0"/>
              <a:hlinkClick r:id="rId5"/>
            </a:endParaRPr>
          </a:p>
          <a:p>
            <a:pPr marL="109538" indent="0">
              <a:buClrTx/>
              <a:buNone/>
            </a:pPr>
            <a:r>
              <a:rPr lang="en-US" sz="5100" b="1" dirty="0">
                <a:latin typeface="Arial" pitchFamily="34" charset="0"/>
                <a:cs typeface="Arial" pitchFamily="34" charset="0"/>
                <a:hlinkClick r:id="rId6"/>
              </a:rPr>
              <a:t>ACT</a:t>
            </a:r>
            <a:r>
              <a:rPr lang="en-US" sz="5100" b="1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endParaRPr lang="en-US" sz="5100" b="1" dirty="0"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English, Reading, Science, and 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Mathematics (up to Trigonometry/IM 3)</a:t>
            </a:r>
          </a:p>
          <a:p>
            <a:pPr marL="109538" indent="0">
              <a:buClrTx/>
              <a:buNone/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/>
              </a:rPr>
              <a:t>Optional Writing Test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required by some colleges</a:t>
            </a:r>
          </a:p>
          <a:p>
            <a:pPr marL="109538" indent="0">
              <a:buClrTx/>
              <a:buNone/>
            </a:pP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/>
              </a:rPr>
              <a:t>Comparative Features of the SAT and ACT</a:t>
            </a:r>
            <a:endParaRPr lang="en-US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538" indent="0">
              <a:buClr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2400"/>
            <a:ext cx="3048000" cy="2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04" y="914400"/>
            <a:ext cx="8229183" cy="563880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SAT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ACT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 “best” time to take any test is when you are academically ready to do so. Review the content covered in the SAT and/or ACT and utilize their prep materials. </a:t>
            </a:r>
          </a:p>
          <a:p>
            <a:pPr>
              <a:lnSpc>
                <a:spcPct val="120000"/>
              </a:lnSpc>
              <a:spcBef>
                <a:spcPts val="48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Free online SAT Prep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48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Free online ACT Prep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determine your optimum test time, consider the following: </a:t>
            </a: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Completion of recommended coursework: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 11 or AP English Language 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Integrated Math III or Integrated Math III Honors</a:t>
            </a:r>
          </a:p>
          <a:p>
            <a:pPr marL="320040" lvl="1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endParaRPr lang="en-US" sz="1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lvl="1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*CCA recommends that students test at least once (SAT and/or ACT) in 11th grade. Students will receive their scores, and will have at least one opportunity to retest in 12</a:t>
            </a:r>
            <a:r>
              <a:rPr lang="en-US" sz="1900" i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grade if desired.</a:t>
            </a: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endParaRPr lang="en-US" sz="1900" b="1" u="sng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6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SAT SUBJECT TESTS</a:t>
            </a: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It is recommended that students take the subject test soon after successfully completing the corresponding course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7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7"/>
            </a:endParaRPr>
          </a:p>
          <a:p>
            <a:pPr marL="0" indent="0">
              <a:lnSpc>
                <a:spcPct val="120000"/>
              </a:lnSpc>
              <a:spcBef>
                <a:spcPts val="480"/>
              </a:spcBef>
              <a:buNone/>
              <a:defRPr/>
            </a:pPr>
            <a:r>
              <a:rPr lang="en-US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/>
              </a:rPr>
              <a:t>COLLEGE TESTING FAQs</a:t>
            </a:r>
            <a:endParaRPr lang="en-US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9204" y="76200"/>
            <a:ext cx="8227595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cs typeface="Lucida Sans Unicode" pitchFamily="34" charset="0"/>
              </a:rPr>
              <a:t>Exam Preparation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Registering for College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Entrance Exams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181600"/>
          </a:xfrm>
        </p:spPr>
        <p:txBody>
          <a:bodyPr anchor="t">
            <a:normAutofit fontScale="62500" lnSpcReduction="20000"/>
          </a:bodyPr>
          <a:lstStyle/>
          <a:p>
            <a:pPr algn="ctr">
              <a:lnSpc>
                <a:spcPct val="70000"/>
              </a:lnSpc>
              <a:buNone/>
            </a:pPr>
            <a:endParaRPr lang="en-US" sz="1600" b="1" dirty="0"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buNone/>
            </a:pPr>
            <a:r>
              <a:rPr lang="en-US" sz="1900" b="1" dirty="0">
                <a:solidFill>
                  <a:schemeClr val="tx1"/>
                </a:solidFill>
                <a:latin typeface="Arial" charset="0"/>
                <a:cs typeface="Arial" charset="0"/>
              </a:rPr>
              <a:t>Remaining Test Dates for </a:t>
            </a:r>
            <a:r>
              <a:rPr lang="en-US" sz="19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2019</a:t>
            </a:r>
            <a:endParaRPr lang="en-US" sz="1900" u="sng" dirty="0">
              <a:latin typeface="Arial" charset="0"/>
              <a:cs typeface="Arial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900" u="sng" dirty="0">
                <a:solidFill>
                  <a:srgbClr val="FF0000"/>
                </a:solidFill>
                <a:latin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SAT Reasoning &amp; SAT Subject Exams</a:t>
            </a:r>
            <a:r>
              <a:rPr lang="en-US" sz="1900" dirty="0">
                <a:solidFill>
                  <a:srgbClr val="FF0000"/>
                </a:solidFill>
                <a:latin typeface="Arial" charset="0"/>
                <a:cs typeface="Arial" charset="0"/>
              </a:rPr>
              <a:t>			      </a:t>
            </a:r>
            <a:r>
              <a:rPr lang="en-US" sz="1900" u="sng" dirty="0">
                <a:solidFill>
                  <a:srgbClr val="FF0000"/>
                </a:solidFill>
                <a:latin typeface="Arial" charset="0"/>
                <a:cs typeface="Arial" charset="0"/>
              </a:rPr>
              <a:t>ACT  Exam</a:t>
            </a:r>
            <a:endParaRPr lang="en-US" sz="1900" dirty="0">
              <a:latin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900" u="sng" dirty="0">
              <a:latin typeface="Arial" charset="0"/>
              <a:cs typeface="Arial" charset="0"/>
              <a:hlinkClick r:id="rId3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900" u="sng" dirty="0">
              <a:latin typeface="Arial" charset="0"/>
              <a:cs typeface="Arial" charset="0"/>
              <a:hlinkClick r:id="rId3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900" u="sng" dirty="0">
              <a:latin typeface="Arial" charset="0"/>
              <a:cs typeface="Arial" charset="0"/>
              <a:hlinkClick r:id="rId3"/>
            </a:endParaRPr>
          </a:p>
          <a:p>
            <a:pPr lvl="0">
              <a:spcBef>
                <a:spcPts val="600"/>
              </a:spcBef>
              <a:buClr>
                <a:srgbClr val="AD0101"/>
              </a:buClr>
              <a:buNone/>
            </a:pPr>
            <a:r>
              <a:rPr lang="en-US" sz="1900" b="1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</a:p>
          <a:p>
            <a:pPr lvl="0">
              <a:spcBef>
                <a:spcPts val="600"/>
              </a:spcBef>
              <a:buClr>
                <a:srgbClr val="AD0101"/>
              </a:buClr>
              <a:buNone/>
            </a:pPr>
            <a:endParaRPr lang="en-US" sz="19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spcBef>
                <a:spcPts val="600"/>
              </a:spcBef>
              <a:buClr>
                <a:srgbClr val="AD0101"/>
              </a:buClr>
              <a:buNone/>
            </a:pPr>
            <a:endParaRPr lang="en-US" sz="19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spcBef>
                <a:spcPts val="600"/>
              </a:spcBef>
              <a:buClr>
                <a:srgbClr val="AD0101"/>
              </a:buClr>
              <a:buNone/>
            </a:pPr>
            <a:endParaRPr lang="en-US" sz="19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spcBef>
                <a:spcPts val="600"/>
              </a:spcBef>
              <a:buClr>
                <a:srgbClr val="AD0101"/>
              </a:buClr>
              <a:buNone/>
            </a:pPr>
            <a:endParaRPr lang="en-US" sz="19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1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1900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1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19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1900" dirty="0">
                <a:solidFill>
                  <a:schemeClr val="tx1"/>
                </a:solidFill>
                <a:latin typeface="Arial" charset="0"/>
                <a:cs typeface="Arial" charset="0"/>
              </a:rPr>
              <a:t>*Please check with each university, as testing deadlines may vary based on school, major, application deadline etc.</a:t>
            </a:r>
          </a:p>
          <a:p>
            <a:pPr>
              <a:buNone/>
            </a:pPr>
            <a:r>
              <a:rPr lang="en-US" sz="1900" dirty="0">
                <a:latin typeface="Arial" charset="0"/>
                <a:cs typeface="Arial" charset="0"/>
              </a:rPr>
              <a:t>**</a:t>
            </a:r>
            <a:r>
              <a:rPr lang="en-US" sz="1900" dirty="0">
                <a:solidFill>
                  <a:schemeClr val="tx1"/>
                </a:solidFill>
                <a:latin typeface="Arial" charset="0"/>
                <a:cs typeface="Arial" charset="0"/>
              </a:rPr>
              <a:t>Official test scores are not posted to the CCA transcript and </a:t>
            </a:r>
            <a:r>
              <a:rPr lang="en-US" sz="1900" dirty="0">
                <a:solidFill>
                  <a:srgbClr val="FF0000"/>
                </a:solidFill>
                <a:latin typeface="Arial" charset="0"/>
                <a:cs typeface="Arial" charset="0"/>
              </a:rPr>
              <a:t>must be ordered directly from College Board and ACT.</a:t>
            </a:r>
            <a:endParaRPr lang="en-US" sz="1900" dirty="0">
              <a:latin typeface="Arial" charset="0"/>
              <a:cs typeface="Arial" charset="0"/>
              <a:hlinkClick r:id="rId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>
                <a:solidFill>
                  <a:srgbClr val="FF0000"/>
                </a:solidFill>
                <a:latin typeface="Arial" charset="0"/>
                <a:cs typeface="Arial" charset="0"/>
                <a:hlinkClick r:id="rId4"/>
              </a:rPr>
              <a:t>www.fairtest.org</a:t>
            </a:r>
            <a:r>
              <a:rPr lang="en-US" sz="1900" dirty="0">
                <a:latin typeface="Arial" charset="0"/>
                <a:cs typeface="Arial" charset="0"/>
              </a:rPr>
              <a:t>:  </a:t>
            </a:r>
            <a:r>
              <a:rPr lang="en-US" sz="1900" dirty="0">
                <a:solidFill>
                  <a:schemeClr val="tx1"/>
                </a:solidFill>
                <a:latin typeface="Arial" charset="0"/>
                <a:cs typeface="Arial" charset="0"/>
              </a:rPr>
              <a:t>A resource with a list of colleges and universities that do not require the ACT or SAT for admission.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aseline="30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50AE75-569B-8447-9204-4D975B26C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77324"/>
              </p:ext>
            </p:extLst>
          </p:nvPr>
        </p:nvGraphicFramePr>
        <p:xfrm>
          <a:off x="4800600" y="2133600"/>
          <a:ext cx="3581400" cy="3068404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82465018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604449145"/>
                    </a:ext>
                  </a:extLst>
                </a:gridCol>
              </a:tblGrid>
              <a:tr h="34253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Test Date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</a:rPr>
                        <a:t>Registration Deadline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38767"/>
                  </a:ext>
                </a:extLst>
              </a:tr>
              <a:tr h="34253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February 9, 2019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January 11, 2019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9686"/>
                  </a:ext>
                </a:extLst>
              </a:tr>
              <a:tr h="38172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April 13, 2019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March 8, 2019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30286"/>
                  </a:ext>
                </a:extLst>
              </a:tr>
              <a:tr h="472322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June 8, 2019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May 3, 2019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120791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September 14, 2019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Not yet posted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66435"/>
                  </a:ext>
                </a:extLst>
              </a:tr>
              <a:tr h="411427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October 26, 2019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Not yet posted</a:t>
                      </a:r>
                    </a:p>
                    <a:p>
                      <a:pPr fontAlgn="t"/>
                      <a:endParaRPr lang="en-US" sz="1200" dirty="0">
                        <a:effectLst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48326"/>
                  </a:ext>
                </a:extLst>
              </a:tr>
              <a:tr h="583550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December 14, 2019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Not yet posted</a:t>
                      </a:r>
                    </a:p>
                    <a:p>
                      <a:pPr fontAlgn="t"/>
                      <a:endParaRPr lang="en-US" sz="1200" dirty="0">
                        <a:effectLst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656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BAC2F6-EF02-F645-B809-9BA4DCB7F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53089"/>
              </p:ext>
            </p:extLst>
          </p:nvPr>
        </p:nvGraphicFramePr>
        <p:xfrm>
          <a:off x="533400" y="2133600"/>
          <a:ext cx="3810000" cy="3333755"/>
        </p:xfrm>
        <a:graphic>
          <a:graphicData uri="http://schemas.openxmlformats.org/drawingml/2006/table">
            <a:tbl>
              <a:tblPr/>
              <a:tblGrid>
                <a:gridCol w="1871889">
                  <a:extLst>
                    <a:ext uri="{9D8B030D-6E8A-4147-A177-3AD203B41FA5}">
                      <a16:colId xmlns:a16="http://schemas.microsoft.com/office/drawing/2014/main" val="3598632532"/>
                    </a:ext>
                  </a:extLst>
                </a:gridCol>
                <a:gridCol w="1938111">
                  <a:extLst>
                    <a:ext uri="{9D8B030D-6E8A-4147-A177-3AD203B41FA5}">
                      <a16:colId xmlns:a16="http://schemas.microsoft.com/office/drawing/2014/main" val="2757475164"/>
                    </a:ext>
                  </a:extLst>
                </a:gridCol>
              </a:tblGrid>
              <a:tr h="402107"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Test Date 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Registration Deadline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86945"/>
                  </a:ext>
                </a:extLst>
              </a:tr>
              <a:tr h="402107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March 9, 2019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effectLst/>
                          <a:latin typeface="+mn-lt"/>
                        </a:rPr>
                        <a:t>February 8,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62046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4, 2019</a:t>
                      </a:r>
                      <a:r>
                        <a:rPr lang="en-US" sz="1200" b="0" dirty="0">
                          <a:latin typeface="+mn-lt"/>
                        </a:rPr>
                        <a:t/>
                      </a:r>
                      <a:br>
                        <a:rPr lang="en-US" sz="1200" b="0" dirty="0">
                          <a:latin typeface="+mn-lt"/>
                        </a:rPr>
                      </a:b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effectLst/>
                          <a:latin typeface="+mn-lt"/>
                        </a:rPr>
                        <a:t>April 5,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68859"/>
                  </a:ext>
                </a:extLst>
              </a:tr>
              <a:tr h="311049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June 1, 2019</a:t>
                      </a:r>
                      <a:r>
                        <a:rPr lang="en-US" sz="1200" b="0" dirty="0">
                          <a:latin typeface="+mn-lt"/>
                        </a:rPr>
                        <a:t/>
                      </a:r>
                      <a:br>
                        <a:rPr lang="en-US" sz="1200" b="0" dirty="0">
                          <a:latin typeface="+mn-lt"/>
                        </a:rPr>
                      </a:b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effectLst/>
                          <a:latin typeface="+mn-lt"/>
                        </a:rPr>
                        <a:t>May 3,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4718"/>
                  </a:ext>
                </a:extLst>
              </a:tr>
              <a:tr h="315541">
                <a:tc>
                  <a:txBody>
                    <a:bodyPr/>
                    <a:lstStyle/>
                    <a:p>
                      <a:pPr fontAlgn="t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August 24, 2019</a:t>
                      </a:r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effectLst/>
                          <a:latin typeface="+mn-lt"/>
                        </a:rPr>
                        <a:t> Not yet posted</a:t>
                      </a: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88199"/>
                  </a:ext>
                </a:extLst>
              </a:tr>
              <a:tr h="402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+mn-lt"/>
                        </a:rPr>
                        <a:t>October 5,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 Not yet posted</a:t>
                      </a:r>
                    </a:p>
                    <a:p>
                      <a:pPr fontAlgn="t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43481"/>
                  </a:ext>
                </a:extLst>
              </a:tr>
              <a:tr h="402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+mn-lt"/>
                        </a:rPr>
                        <a:t>November 2,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 Not yet posted</a:t>
                      </a:r>
                    </a:p>
                    <a:p>
                      <a:pPr fontAlgn="t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24161"/>
                  </a:ext>
                </a:extLst>
              </a:tr>
              <a:tr h="40210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dirty="0">
                          <a:effectLst/>
                          <a:latin typeface="+mn-lt"/>
                        </a:rPr>
                        <a:t>December 7, 2019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 Not yet posted</a:t>
                      </a:r>
                    </a:p>
                    <a:p>
                      <a:pPr fontAlgn="t"/>
                      <a:endParaRPr lang="en-US" sz="1200" b="0" dirty="0">
                        <a:effectLst/>
                        <a:latin typeface="+mn-lt"/>
                      </a:endParaRPr>
                    </a:p>
                  </a:txBody>
                  <a:tcPr marL="38520" marR="38520" marT="38520" marB="3852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584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8600"/>
            <a:ext cx="7315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25567" cy="4524914"/>
          </a:xfrm>
        </p:spPr>
      </p:pic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219200" y="152400"/>
            <a:ext cx="6934200" cy="167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College Admissions Game </a:t>
            </a:r>
            <a:b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More than a GPA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5929430"/>
            <a:ext cx="8839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volunteers please come up on stage and select a “Role Card”</a:t>
            </a:r>
          </a:p>
        </p:txBody>
      </p:sp>
    </p:spTree>
    <p:extLst>
      <p:ext uri="{BB962C8B-B14F-4D97-AF65-F5344CB8AC3E}">
        <p14:creationId xmlns:p14="http://schemas.microsoft.com/office/powerpoint/2010/main" val="369111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23AA-7C61-400F-B4AB-E77797BBEC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232" y="5684232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Choosing the </a:t>
            </a:r>
            <a:r>
              <a:rPr lang="en-US" sz="3600" dirty="0">
                <a:latin typeface="Gill Sans MT" panose="020B0502020104020203" pitchFamily="34" charset="0"/>
              </a:rPr>
              <a:t>Right</a:t>
            </a:r>
            <a:r>
              <a:rPr lang="en-US" sz="3600" dirty="0"/>
              <a:t> College for </a:t>
            </a:r>
            <a:r>
              <a:rPr lang="en-US" sz="3600" b="1" u="sng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2544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20" y="30192"/>
            <a:ext cx="2548980" cy="2548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Common College Myths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534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more colleges I apply to, the more likely I am to get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more selective a school is to get into, the higher the quality of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Schools that cost more are higher quality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easier to get into an unpopular major and then change majors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Colleges always choose the “best” students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only one college out there that is right for 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Students who get into “top” colleges are happier with their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 rankings are an objective and legitimate way to rate a school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8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18160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43000"/>
            <a:ext cx="8153400" cy="47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747125" cy="563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Clr>
                <a:srgbClr val="6EA0B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Gill Sans MT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Resources and Upcoming Events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Options and Admission Requirements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Standardized Testing: SAT and ACT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Admissions Game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College Exploration Tools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FAFSA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Building a College List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200" dirty="0">
              <a:solidFill>
                <a:srgbClr val="FF0000"/>
              </a:solidFill>
              <a:latin typeface="Gill Sans MT" pitchFamily="34" charset="0"/>
            </a:endParaRPr>
          </a:p>
          <a:p>
            <a:pPr marL="57150" lvl="1" indent="-285750" eaLnBrk="1" hangingPunct="1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04800" y="152400"/>
            <a:ext cx="8229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680991" cy="27115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80DA6-822E-F54D-ADED-FB3D3C1A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C85C-4AFB-4D40-B63A-9EE8DF709C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4F8FE-9377-D641-A65B-50F929F7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40080"/>
            <a:ext cx="2847227" cy="1025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EDB6C-F312-3542-ABAA-8195272C9AF4}"/>
              </a:ext>
            </a:extLst>
          </p:cNvPr>
          <p:cNvSpPr txBox="1"/>
          <p:nvPr/>
        </p:nvSpPr>
        <p:spPr>
          <a:xfrm>
            <a:off x="3733800" y="465365"/>
            <a:ext cx="460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Free Application for Federal Student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E5EBF-0ECD-F24B-919C-AB69D2894990}"/>
              </a:ext>
            </a:extLst>
          </p:cNvPr>
          <p:cNvSpPr txBox="1"/>
          <p:nvPr/>
        </p:nvSpPr>
        <p:spPr>
          <a:xfrm>
            <a:off x="1066800" y="23622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https://studentaid.ed.gov/sa/fafsa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Opens October 2019 and closes </a:t>
            </a:r>
            <a:r>
              <a:rPr lang="en-US" b="1" dirty="0"/>
              <a:t>March 2, 2020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</a:t>
            </a:r>
            <a:r>
              <a:rPr lang="en-US" b="1" dirty="0"/>
              <a:t>grants</a:t>
            </a:r>
            <a:r>
              <a:rPr lang="en-US" dirty="0"/>
              <a:t> such as the Pell Grant and Cal Grant, </a:t>
            </a:r>
            <a:r>
              <a:rPr lang="en-US" b="1" dirty="0"/>
              <a:t>work-study</a:t>
            </a:r>
            <a:r>
              <a:rPr lang="en-US" dirty="0"/>
              <a:t>, as well as </a:t>
            </a:r>
            <a:r>
              <a:rPr lang="en-US" b="1" dirty="0"/>
              <a:t>loans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universities require a FAFSA on file to be eligible for institutional </a:t>
            </a:r>
            <a:r>
              <a:rPr lang="en-US" b="1" dirty="0"/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Never</a:t>
            </a:r>
            <a:r>
              <a:rPr lang="en-US" b="1" dirty="0"/>
              <a:t> pay anyone to do this application for you</a:t>
            </a:r>
          </a:p>
        </p:txBody>
      </p:sp>
    </p:spTree>
    <p:extLst>
      <p:ext uri="{BB962C8B-B14F-4D97-AF65-F5344CB8AC3E}">
        <p14:creationId xmlns:p14="http://schemas.microsoft.com/office/powerpoint/2010/main" val="141081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45062" cy="5316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8862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hlinkClick r:id="rId3"/>
              </a:rPr>
              <a:t>1. College Data College Search</a:t>
            </a:r>
            <a:endParaRPr lang="en-US" dirty="0"/>
          </a:p>
          <a:p>
            <a:pPr lvl="0"/>
            <a:r>
              <a:rPr lang="en-US" dirty="0">
                <a:hlinkClick r:id="rId4"/>
              </a:rPr>
              <a:t>2. College Board My Big Future College Search</a:t>
            </a:r>
            <a:endParaRPr lang="en-US" dirty="0"/>
          </a:p>
          <a:p>
            <a:pPr lvl="0"/>
            <a:r>
              <a:rPr lang="en-US" dirty="0">
                <a:hlinkClick r:id="rId5"/>
              </a:rPr>
              <a:t>3. </a:t>
            </a:r>
            <a:r>
              <a:rPr lang="en-US" dirty="0">
                <a:hlinkClick r:id="rId6"/>
              </a:rPr>
              <a:t>California Colleges</a:t>
            </a:r>
            <a:endParaRPr lang="en-US" dirty="0"/>
          </a:p>
          <a:p>
            <a:pPr lvl="0"/>
            <a:r>
              <a:rPr lang="en-US" dirty="0">
                <a:hlinkClick r:id="rId7"/>
              </a:rPr>
              <a:t>4. </a:t>
            </a:r>
            <a:r>
              <a:rPr lang="en-US" dirty="0">
                <a:hlinkClick r:id="rId8"/>
              </a:rPr>
              <a:t>SDUHSD College and Career Resources</a:t>
            </a:r>
            <a:endParaRPr lang="en-US" dirty="0"/>
          </a:p>
          <a:p>
            <a:pPr lvl="0"/>
            <a:r>
              <a:rPr lang="en-US" dirty="0">
                <a:hlinkClick r:id="rId9"/>
              </a:rPr>
              <a:t>5. </a:t>
            </a:r>
            <a:r>
              <a:rPr lang="en-US" dirty="0">
                <a:hlinkClick r:id="rId10"/>
              </a:rPr>
              <a:t>College Search </a:t>
            </a:r>
            <a:r>
              <a:rPr lang="en-US" dirty="0" smtClean="0">
                <a:hlinkClick r:id="rId10"/>
              </a:rPr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w Cen MT" pitchFamily="34" charset="0"/>
              </a:rPr>
              <a:t>               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823325" cy="5960940"/>
          </a:xfrm>
        </p:spPr>
        <p:txBody>
          <a:bodyPr>
            <a:normAutofit/>
          </a:bodyPr>
          <a:lstStyle/>
          <a:p>
            <a:pPr marL="344488" indent="-2857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www.californiacolleges.edu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4488" indent="-2857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 the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“Interest Profiler”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generate a list of industries and occupational fields you may enjoy working in</a:t>
            </a:r>
          </a:p>
          <a:p>
            <a:pPr marL="344488" indent="-28575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“Career Search Tool”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browse available jobs, and see what kind of education and training is required to work in a specific field</a:t>
            </a:r>
          </a:p>
          <a:p>
            <a:pPr marL="401638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1638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28600" y="72602"/>
            <a:ext cx="8686800" cy="121920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The College Search: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Choosing a Major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02" y="123638"/>
            <a:ext cx="2935194" cy="111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76835"/>
            <a:ext cx="6096000" cy="3279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7617" y="4899051"/>
            <a:ext cx="2932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Use the </a:t>
            </a:r>
            <a:r>
              <a:rPr lang="en-US" sz="2000" dirty="0">
                <a:solidFill>
                  <a:srgbClr val="00B0F0"/>
                </a:solidFill>
              </a:rPr>
              <a:t>“View Colleges”</a:t>
            </a:r>
          </a:p>
          <a:p>
            <a:r>
              <a:rPr lang="en-US" sz="2000" dirty="0"/>
              <a:t>feature to find colleges </a:t>
            </a:r>
          </a:p>
          <a:p>
            <a:r>
              <a:rPr lang="en-US" sz="2000" dirty="0"/>
              <a:t>that offer the major or </a:t>
            </a:r>
          </a:p>
          <a:p>
            <a:r>
              <a:rPr lang="en-US" sz="2000" dirty="0"/>
              <a:t>program of study</a:t>
            </a:r>
          </a:p>
          <a:p>
            <a:r>
              <a:rPr lang="en-US" sz="2000" dirty="0"/>
              <a:t>that you wish to pursue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724400" y="1600200"/>
            <a:ext cx="4419600" cy="50292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fit factors that are most important to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Utilize a college search tool to generate a list of potential schools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College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College Board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your admission credentials to admitted students to determine whether a school is a “likely” “target” or “reach”, using College Data’s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College Chance Calculator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the admitted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published by each college for the previous class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current, accurate data can be found on the college website. Admissions profiles and selectivity vary based on each year’s applicant pool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0" y="1828800"/>
            <a:ext cx="42672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9600"/>
            <a:ext cx="771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Steps to Building a Strategic College List</a:t>
            </a:r>
          </a:p>
        </p:txBody>
      </p:sp>
    </p:spTree>
    <p:extLst>
      <p:ext uri="{BB962C8B-B14F-4D97-AF65-F5344CB8AC3E}">
        <p14:creationId xmlns:p14="http://schemas.microsoft.com/office/powerpoint/2010/main" val="226780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486400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80000"/>
              </a:lnSpc>
              <a:spcBef>
                <a:spcPts val="400"/>
              </a:spcBef>
              <a:buSzPct val="68000"/>
              <a:buFont typeface="Verdana" pitchFamily="34" charset="0"/>
              <a:buNone/>
              <a:defRPr/>
            </a:pPr>
            <a:endParaRPr lang="en-US" sz="19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D34817"/>
              </a:buClr>
              <a:buFont typeface="Wingdings 3" pitchFamily="18" charset="2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Your list should include a broad range of schools, mostly</a:t>
            </a:r>
          </a:p>
          <a:p>
            <a:pPr marL="0" indent="0" eaLnBrk="1" hangingPunct="1">
              <a:lnSpc>
                <a:spcPct val="80000"/>
              </a:lnSpc>
              <a:buClr>
                <a:srgbClr val="D34817"/>
              </a:buClr>
              <a:buFont typeface="Wingdings 3" pitchFamily="18" charset="2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lvl="1" indent="0" eaLnBrk="1" hangingPunct="1">
              <a:lnSpc>
                <a:spcPct val="80000"/>
              </a:lnSpc>
              <a:spcBef>
                <a:spcPts val="1200"/>
              </a:spcBef>
              <a:buClr>
                <a:srgbClr val="D34817"/>
              </a:buClr>
              <a:buFont typeface="Wingdings" pitchFamily="2" charset="2"/>
              <a:buChar char="ü"/>
              <a:defRPr/>
            </a:pPr>
            <a:r>
              <a:rPr lang="en-US" sz="1800" b="1" u="sng" dirty="0">
                <a:latin typeface="Arial" pitchFamily="34" charset="0"/>
                <a:cs typeface="Arial" pitchFamily="34" charset="0"/>
              </a:rPr>
              <a:t>“Likely” Schools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– preparation well exceeds admission requirements &amp; costs</a:t>
            </a:r>
          </a:p>
          <a:p>
            <a:pPr marL="0" lvl="1" indent="0" eaLnBrk="1" hangingPunct="1">
              <a:spcBef>
                <a:spcPts val="1200"/>
              </a:spcBef>
              <a:buClr>
                <a:srgbClr val="D34817"/>
              </a:buClr>
              <a:buFont typeface="Wingdings" pitchFamily="2" charset="2"/>
              <a:buChar char="ü"/>
              <a:defRPr/>
            </a:pPr>
            <a:r>
              <a:rPr lang="en-US" sz="1800" b="1" u="sng" dirty="0">
                <a:latin typeface="Arial" pitchFamily="34" charset="0"/>
                <a:cs typeface="Arial" pitchFamily="34" charset="0"/>
              </a:rPr>
              <a:t>“Target” Schools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– preparation meets or exceeds admission requirements &amp; costs</a:t>
            </a:r>
          </a:p>
          <a:p>
            <a:pPr marL="0" lvl="1" indent="0" eaLnBrk="1" hangingPunct="1">
              <a:spcBef>
                <a:spcPts val="1200"/>
              </a:spcBef>
              <a:buClr>
                <a:srgbClr val="D34817"/>
              </a:buClr>
              <a:buFont typeface="Verdana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And a few…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D34817"/>
              </a:buClr>
              <a:buFont typeface="Wingdings" pitchFamily="2" charset="2"/>
              <a:buChar char="ü"/>
              <a:defRPr/>
            </a:pPr>
            <a:r>
              <a:rPr lang="en-US" sz="1800" b="1" u="sng" dirty="0">
                <a:latin typeface="Arial" pitchFamily="34" charset="0"/>
                <a:cs typeface="Arial" pitchFamily="34" charset="0"/>
              </a:rPr>
              <a:t>“Reach” Schools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admission is very competitive regardless of student preparation (historically low admission rates); student does not meet or exceed requirements or the school’s cost exceeds your college budget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SzPct val="85000"/>
              <a:buFont typeface="Verdana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SzPct val="85000"/>
              <a:buFont typeface="Verdana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Use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CollegeData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College Board, and the college websites* to research admission criteria and acceptance rates to compare your qualifications with those of students who have been admitted in the past.    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SzPct val="85000"/>
              <a:buFont typeface="Verdana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*Your best source is always the college</a:t>
            </a:r>
            <a:endParaRPr 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SzPct val="85000"/>
              <a:buFont typeface="Verdana" pitchFamily="34" charset="0"/>
              <a:buNone/>
              <a:defRPr/>
            </a:pPr>
            <a:endParaRPr lang="en-US" sz="2000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26102" y="152400"/>
            <a:ext cx="8763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</a:rPr>
              <a:t>What Makes a Good College List?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x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5635625" cy="38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57200"/>
            <a:ext cx="8458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Next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155" y="1371600"/>
            <a:ext cx="832564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Register for SAT/ACT testing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Explore potential majors and interests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Begin college search process. Visit campuses, talk with your family, and draft a tentative list of schools you plan to apply 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3810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We will review the process for requesting letters of recommendation, and go over the details of submitting applications in the Fall. </a:t>
            </a:r>
          </a:p>
        </p:txBody>
      </p:sp>
    </p:spTree>
    <p:extLst>
      <p:ext uri="{BB962C8B-B14F-4D97-AF65-F5344CB8AC3E}">
        <p14:creationId xmlns:p14="http://schemas.microsoft.com/office/powerpoint/2010/main" val="275985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527978"/>
            <a:ext cx="8229600" cy="7127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Resources &amp; Upcoming Events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76400"/>
            <a:ext cx="7772401" cy="4876800"/>
          </a:xfrm>
        </p:spPr>
        <p:txBody>
          <a:bodyPr numCol="2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latin typeface="Gill Sans MT" panose="020B0502020104020203" pitchFamily="34" charset="0"/>
                <a:cs typeface="Arial" pitchFamily="34" charset="0"/>
              </a:rPr>
              <a:t>Resources</a:t>
            </a:r>
            <a:endParaRPr lang="en-US" sz="3000" dirty="0">
              <a:latin typeface="Gill Sans MT" panose="020B0502020104020203" pitchFamily="34" charset="0"/>
              <a:cs typeface="Arial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3"/>
              </a:rPr>
              <a:t>Aeries</a:t>
            </a:r>
            <a:r>
              <a:rPr lang="en-US" sz="1700" dirty="0">
                <a:latin typeface="Gill Sans MT" panose="020B0502020104020203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4"/>
              </a:rPr>
              <a:t>Counseling Website - 11th Grade Page &amp; 11</a:t>
            </a:r>
            <a:r>
              <a:rPr lang="en-US" sz="1700" baseline="30000" dirty="0">
                <a:latin typeface="Gill Sans MT" panose="020B0502020104020203" pitchFamily="34" charset="0"/>
                <a:cs typeface="Arial" pitchFamily="34" charset="0"/>
                <a:hlinkClick r:id="rId4"/>
              </a:rPr>
              <a:t>th</a:t>
            </a: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4"/>
              </a:rPr>
              <a:t> Grade Monthly Counseling Calendar</a:t>
            </a:r>
            <a:endParaRPr lang="en-US" sz="1700" dirty="0">
              <a:latin typeface="Gill Sans MT" panose="020B0502020104020203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5"/>
              </a:rPr>
              <a:t>Daily Bulletin </a:t>
            </a:r>
            <a:endParaRPr lang="en-US" sz="1700" dirty="0">
              <a:latin typeface="Gill Sans MT" panose="020B0502020104020203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Gill Sans MT" panose="020B0502020104020203" pitchFamily="34" charset="0"/>
                <a:cs typeface="Arial" pitchFamily="34" charset="0"/>
                <a:hlinkClick r:id="rId6"/>
              </a:rPr>
              <a:t>CCA </a:t>
            </a: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6"/>
              </a:rPr>
              <a:t>website </a:t>
            </a:r>
            <a:r>
              <a:rPr lang="en-US" sz="1700" dirty="0">
                <a:latin typeface="Gill Sans MT" panose="020B0502020104020203" pitchFamily="34" charset="0"/>
                <a:cs typeface="Arial" pitchFamily="34" charset="0"/>
              </a:rPr>
              <a:t>&amp; </a:t>
            </a: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7"/>
              </a:rPr>
              <a:t>CCA Calendar</a:t>
            </a:r>
            <a:endParaRPr lang="en-US" sz="1700" dirty="0">
              <a:latin typeface="Gill Sans MT" panose="020B0502020104020203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  <a:hlinkClick r:id="rId8"/>
              </a:rPr>
              <a:t>College </a:t>
            </a:r>
            <a:r>
              <a:rPr lang="en-US" sz="1700" dirty="0" smtClean="0">
                <a:latin typeface="Gill Sans MT" panose="020B0502020104020203" pitchFamily="34" charset="0"/>
                <a:cs typeface="Arial" pitchFamily="34" charset="0"/>
                <a:hlinkClick r:id="rId8"/>
              </a:rPr>
              <a:t>Worksheet</a:t>
            </a:r>
            <a:endParaRPr lang="en-US" sz="3000" dirty="0">
              <a:latin typeface="Gill Sans MT" panose="020B0502020104020203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ill Sans MT" panose="020B0502020104020203" pitchFamily="34" charset="0"/>
                <a:cs typeface="Arial" pitchFamily="34" charset="0"/>
                <a:hlinkClick r:id="rId9"/>
              </a:rPr>
              <a:t>College and Career Resources  </a:t>
            </a:r>
            <a:endParaRPr lang="en-US" dirty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 smtClean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Gill Sans MT" panose="020B0502020104020203" pitchFamily="34" charset="0"/>
                <a:cs typeface="Arial" pitchFamily="34" charset="0"/>
              </a:rPr>
              <a:t>Spring </a:t>
            </a:r>
            <a:r>
              <a:rPr lang="en-US" sz="3000" dirty="0">
                <a:latin typeface="Gill Sans MT" panose="020B0502020104020203" pitchFamily="34" charset="0"/>
                <a:cs typeface="Arial" pitchFamily="34" charset="0"/>
              </a:rPr>
              <a:t>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</a:rPr>
              <a:t>SDUHSD College Fair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latin typeface="Gill Sans MT" panose="020B0502020104020203" pitchFamily="34" charset="0"/>
                <a:cs typeface="Arial" pitchFamily="34" charset="0"/>
              </a:rPr>
              <a:t>April 17</a:t>
            </a:r>
            <a:r>
              <a:rPr lang="en-US" sz="1500" baseline="30000" dirty="0">
                <a:latin typeface="Gill Sans MT" panose="020B0502020104020203" pitchFamily="34" charset="0"/>
                <a:cs typeface="Arial" pitchFamily="34" charset="0"/>
              </a:rPr>
              <a:t>th</a:t>
            </a:r>
            <a:r>
              <a:rPr lang="en-US" sz="1500" dirty="0">
                <a:latin typeface="Gill Sans MT" panose="020B0502020104020203" pitchFamily="34" charset="0"/>
                <a:cs typeface="Arial" pitchFamily="34" charset="0"/>
              </a:rPr>
              <a:t> at the Del </a:t>
            </a:r>
            <a:r>
              <a:rPr lang="en-US" sz="1500">
                <a:latin typeface="Gill Sans MT" panose="020B0502020104020203" pitchFamily="34" charset="0"/>
                <a:cs typeface="Arial" pitchFamily="34" charset="0"/>
              </a:rPr>
              <a:t>Mar </a:t>
            </a:r>
            <a:r>
              <a:rPr lang="en-US" sz="1500" smtClean="0">
                <a:latin typeface="Gill Sans MT" panose="020B0502020104020203" pitchFamily="34" charset="0"/>
                <a:cs typeface="Arial" pitchFamily="34" charset="0"/>
              </a:rPr>
              <a:t>Fairgrounds</a:t>
            </a:r>
            <a:endParaRPr lang="en-US" sz="1500" dirty="0">
              <a:latin typeface="Gill Sans MT" panose="020B0502020104020203" pitchFamily="34" charset="0"/>
              <a:cs typeface="Arial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latin typeface="Gill Sans MT" panose="020B0502020104020203" pitchFamily="34" charset="0"/>
                <a:cs typeface="Arial" pitchFamily="34" charset="0"/>
              </a:rPr>
              <a:t>Fall 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</a:rPr>
              <a:t>12th Grade College Application Presentation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Gill Sans MT" panose="020B0502020104020203" pitchFamily="34" charset="0"/>
                <a:cs typeface="Arial" pitchFamily="34" charset="0"/>
              </a:rPr>
              <a:t>UC, CSU &amp; Common Application Workshops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0000"/>
                </a:solidFill>
                <a:latin typeface="Gill Sans MT" panose="020B0502020104020203" pitchFamily="34" charset="0"/>
                <a:cs typeface="Arial" pitchFamily="34" charset="0"/>
              </a:rPr>
              <a:t>We recommend that you do not submit any materials in the fall until you have attended these sessions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Gill Sans MT" panose="020B0502020104020203" pitchFamily="34" charset="0"/>
              <a:cs typeface="Arial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Gill Sans MT" panose="020B0502020104020203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24" y="1447800"/>
            <a:ext cx="4810152" cy="464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23AA-7C61-400F-B4AB-E77797BBEC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1447800"/>
            <a:ext cx="4419600" cy="3352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4 Year University (UC, CSU, Private, Out of State)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Community College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Military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Vocational or Trade School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Workplace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/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Gap Year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16003"/>
            <a:ext cx="5029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Post Graduation Options</a:t>
            </a:r>
          </a:p>
        </p:txBody>
      </p:sp>
    </p:spTree>
    <p:extLst>
      <p:ext uri="{BB962C8B-B14F-4D97-AF65-F5344CB8AC3E}">
        <p14:creationId xmlns:p14="http://schemas.microsoft.com/office/powerpoint/2010/main" val="402569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75688" cy="5181600"/>
          </a:xfrm>
        </p:spPr>
        <p:txBody>
          <a:bodyPr>
            <a:normAutofit/>
          </a:bodyPr>
          <a:lstStyle/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Admission Requirements: High school diploma or its equivalent, and/or 18 years of age</a:t>
            </a:r>
          </a:p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SAT/ACT are not required.</a:t>
            </a:r>
          </a:p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Benefits - smaller class sizes and lower costs. It may be a good fit for students who aren’t sure what they want to study or students who want to prepare for a career like culinary arts, cosmetology or audio tech.  </a:t>
            </a:r>
          </a:p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Students can earn professional certificates, associate degrees and/or participate in </a:t>
            </a:r>
            <a:r>
              <a:rPr lang="en-US" sz="2000" dirty="0">
                <a:latin typeface="Arial" charset="0"/>
                <a:cs typeface="Arial" charset="0"/>
                <a:hlinkClick r:id="rId2"/>
              </a:rPr>
              <a:t>transfer programs</a:t>
            </a:r>
            <a:r>
              <a:rPr lang="en-US" sz="2000" dirty="0">
                <a:latin typeface="Arial" charset="0"/>
                <a:cs typeface="Arial" charset="0"/>
              </a:rPr>
              <a:t>, including the </a:t>
            </a:r>
            <a:r>
              <a:rPr lang="en-US" sz="2000" dirty="0">
                <a:latin typeface="Arial" charset="0"/>
                <a:cs typeface="Arial" charset="0"/>
                <a:hlinkClick r:id="rId3"/>
              </a:rPr>
              <a:t>UC TAG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</a:p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Students who are not admitted to their first choice college or do not receive sufficient financial aid may attend and transfer with higher acceptance rates.</a:t>
            </a:r>
          </a:p>
          <a:p>
            <a:pPr marL="288925" indent="-179388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Visit the </a:t>
            </a:r>
            <a:r>
              <a:rPr lang="en-US" sz="2000" dirty="0">
                <a:latin typeface="Arial" charset="0"/>
                <a:cs typeface="Arial" charset="0"/>
                <a:hlinkClick r:id="rId4"/>
              </a:rPr>
              <a:t>CCA Community College</a:t>
            </a:r>
            <a:r>
              <a:rPr lang="en-US" sz="2000" dirty="0">
                <a:latin typeface="Arial" charset="0"/>
                <a:cs typeface="Arial" charset="0"/>
              </a:rPr>
              <a:t> page for more information.</a:t>
            </a:r>
          </a:p>
          <a:p>
            <a:pPr marL="288925" indent="-179388" eaLnBrk="1" hangingPunct="1">
              <a:lnSpc>
                <a:spcPct val="8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76200"/>
            <a:ext cx="8305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Community College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3717"/>
              </p:ext>
            </p:extLst>
          </p:nvPr>
        </p:nvGraphicFramePr>
        <p:xfrm>
          <a:off x="457200" y="1522414"/>
          <a:ext cx="8229600" cy="3659186"/>
        </p:xfrm>
        <a:graphic>
          <a:graphicData uri="http://schemas.openxmlformats.org/drawingml/2006/table">
            <a:tbl>
              <a:tblPr/>
              <a:tblGrid>
                <a:gridCol w="432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SUBJECT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ENGLISH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  SCIENCE  (World, US, Gov/Econ)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MATHEMATICS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Credits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SCIENCE  (1 Life,  1 Physical)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FINE/PERFORMING 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PHYSICAL  EDUCATION 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PRACTICAL  ART (CTE)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ELECTIVES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 Credits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 Terms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230 Credits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33606"/>
              </p:ext>
            </p:extLst>
          </p:nvPr>
        </p:nvGraphicFramePr>
        <p:xfrm>
          <a:off x="457200" y="5257801"/>
          <a:ext cx="8305800" cy="1361568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*Must pass </a:t>
                      </a:r>
                      <a:r>
                        <a:rPr lang="en-US" sz="18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Integrated Math I</a:t>
                      </a: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(requirement</a:t>
                      </a:r>
                      <a:r>
                        <a:rPr lang="en-US" sz="18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 be</a:t>
                      </a:r>
                      <a:r>
                        <a:rPr lang="en-US" sz="18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met in 8</a:t>
                      </a:r>
                      <a:r>
                        <a:rPr lang="en-US" sz="1800" b="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</a:t>
                      </a:r>
                      <a:r>
                        <a:rPr lang="en-US" sz="18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grade but middle school classes do not count toward 30 </a:t>
                      </a:r>
                      <a:r>
                        <a:rPr lang="en-US" sz="1800" b="1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high school </a:t>
                      </a:r>
                      <a:r>
                        <a:rPr lang="en-US" sz="18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math credits)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**Must pass State-mandated Health curriculum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You can review your transcript and graduation status by using the 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Aeries portal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SDUHSD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Graduation Requirements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California Public Universities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California State Universities (CSU’s)</a:t>
            </a:r>
          </a:p>
          <a:p>
            <a:pPr marL="685800" lvl="2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23 CSU campuses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University of California (UC’s) </a:t>
            </a:r>
          </a:p>
          <a:p>
            <a:pPr marL="685800" lvl="2" indent="0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9 UC campuses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Out-of-State Public Universities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Private Universities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Gill Sans MT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305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Lucida Sans Unicode" pitchFamily="34" charset="0"/>
              </a:rPr>
              <a:t>4-Year University Options</a:t>
            </a:r>
          </a:p>
        </p:txBody>
      </p:sp>
      <p:pic>
        <p:nvPicPr>
          <p:cNvPr id="13316" name="Picture 7" descr="C:\Documents and Settings\MSage\Local Settings\Temporary Internet Files\Content.IE5\E5X34Q43\MC90005679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953000"/>
            <a:ext cx="28194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UC/CSU A-G Subject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023" y="1219200"/>
            <a:ext cx="8991600" cy="4429476"/>
          </a:xfrm>
        </p:spPr>
        <p:txBody>
          <a:bodyPr>
            <a:normAutofit fontScale="25000" lnSpcReduction="20000"/>
          </a:bodyPr>
          <a:lstStyle/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History/Social Science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2 years required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English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4 years required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Mathematics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3 years required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900" i="1" cap="all" dirty="0">
                <a:latin typeface="Arial" pitchFamily="34" charset="0"/>
                <a:cs typeface="Arial" pitchFamily="34" charset="0"/>
              </a:rPr>
              <a:t>4 years recommended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latin typeface="Arial" pitchFamily="34" charset="0"/>
                <a:cs typeface="Arial" pitchFamily="34" charset="0"/>
              </a:rPr>
              <a:t>*Must complete Algebra I, Geometry, Algebra 2 or Integrated Math 1-3 </a:t>
            </a: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 Laboratory Science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2 years required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900" i="1" cap="all" dirty="0">
                <a:latin typeface="Arial" pitchFamily="34" charset="0"/>
                <a:cs typeface="Arial" pitchFamily="34" charset="0"/>
              </a:rPr>
              <a:t>3 years recommended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latin typeface="Arial" pitchFamily="34" charset="0"/>
                <a:cs typeface="Arial" pitchFamily="34" charset="0"/>
              </a:rPr>
              <a:t>*Two years of laboratory science providing fundamental knowledge in at least two of these three foundational subjects: Biology, Chemistry and Physics</a:t>
            </a: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Language Other than English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2 years required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900" i="1" cap="all" dirty="0">
                <a:latin typeface="Arial" pitchFamily="34" charset="0"/>
                <a:cs typeface="Arial" pitchFamily="34" charset="0"/>
              </a:rPr>
              <a:t>3 years recommended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latin typeface="Arial" pitchFamily="34" charset="0"/>
                <a:cs typeface="Arial" pitchFamily="34" charset="0"/>
              </a:rPr>
              <a:t>*Two years of the </a:t>
            </a:r>
            <a:r>
              <a:rPr lang="en-US" sz="4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language other than English </a:t>
            </a: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Visual and Performing Arts (VPA)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–</a:t>
            </a:r>
            <a:r>
              <a:rPr lang="en-US" sz="4900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1 year required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latin typeface="Arial" pitchFamily="34" charset="0"/>
                <a:cs typeface="Arial" pitchFamily="34" charset="0"/>
              </a:rPr>
              <a:t>*A single year-long approved arts course from a single VPA discipline: dance, drama/theater, music or visual art</a:t>
            </a: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endParaRPr lang="en-US" sz="4900" dirty="0">
              <a:latin typeface="Arial" pitchFamily="34" charset="0"/>
              <a:cs typeface="Arial" pitchFamily="34" charset="0"/>
            </a:endParaRPr>
          </a:p>
          <a:p>
            <a:pPr marL="346075" indent="-285750" eaLnBrk="1" fontAlgn="auto" hangingPunct="1">
              <a:spcAft>
                <a:spcPts val="0"/>
              </a:spcAft>
              <a:buSzPct val="101000"/>
              <a:buFont typeface="Arial" pitchFamily="34" charset="0"/>
              <a:buChar char="•"/>
              <a:defRPr/>
            </a:pPr>
            <a:r>
              <a:rPr lang="en-US" sz="49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 l </a:t>
            </a:r>
            <a:r>
              <a:rPr lang="en-US" sz="4900" b="1" dirty="0">
                <a:latin typeface="Arial" pitchFamily="34" charset="0"/>
                <a:cs typeface="Arial" pitchFamily="34" charset="0"/>
              </a:rPr>
              <a:t>College-Preparatory Electives </a:t>
            </a:r>
            <a:r>
              <a:rPr lang="en-US" sz="49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900" b="1" cap="all" dirty="0">
                <a:latin typeface="Arial" pitchFamily="34" charset="0"/>
                <a:cs typeface="Arial" pitchFamily="34" charset="0"/>
              </a:rPr>
              <a:t>1 year required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5791200"/>
            <a:ext cx="8001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*</a:t>
            </a:r>
            <a:r>
              <a:rPr lang="en-US" i="1" dirty="0">
                <a:solidFill>
                  <a:srgbClr val="0000FF"/>
                </a:solidFill>
              </a:rPr>
              <a:t>All courses must be completed with ‘C’ grade or higher</a:t>
            </a:r>
          </a:p>
          <a:p>
            <a:pPr marL="609600" indent="-609600">
              <a:lnSpc>
                <a:spcPct val="80000"/>
              </a:lnSpc>
            </a:pPr>
            <a:endParaRPr lang="en-US" i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i="1" dirty="0">
                <a:solidFill>
                  <a:srgbClr val="0000FF"/>
                </a:solidFill>
              </a:rPr>
              <a:t>You can view your UC/CSU GPA on your Aeries portal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06277"/>
            <a:ext cx="8610600" cy="4797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Tx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Fulfill the minimum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A - G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subject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 requirements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a 2.0 minimum GPA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Fulfill the examination requirement - SAT or ACT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(The optional writing component is not required for admission to a CSU)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Tx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Admission is determined by an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eligibility index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Tx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www2.calstate.edu/apply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more information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65EFB7-115A-4969-84C3-A2C850CAC387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81000" y="152400"/>
            <a:ext cx="8382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Cal State Universities (CSU)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Admission Requirements</a:t>
            </a:r>
          </a:p>
        </p:txBody>
      </p:sp>
      <p:pic>
        <p:nvPicPr>
          <p:cNvPr id="15369" name="Picture 9" descr="C:\Documents and Settings\MSage\Local Settings\Temporary Internet Files\Content.IE5\E5X34Q43\MC90005679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651000" cy="8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14868</TotalTime>
  <Words>1671</Words>
  <Application>Microsoft Office PowerPoint</Application>
  <PresentationFormat>On-screen Show (4:3)</PresentationFormat>
  <Paragraphs>283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Lucida Sans Unicode</vt:lpstr>
      <vt:lpstr>Rockwell</vt:lpstr>
      <vt:lpstr>Tw Cen MT</vt:lpstr>
      <vt:lpstr>Verdana</vt:lpstr>
      <vt:lpstr>Wingdings</vt:lpstr>
      <vt:lpstr>Wingdings 3</vt:lpstr>
      <vt:lpstr>Atlas</vt:lpstr>
      <vt:lpstr>11th Grade Presentation  Preparing for your Next Steps </vt:lpstr>
      <vt:lpstr>PowerPoint Presentation</vt:lpstr>
      <vt:lpstr>Resources &amp; Upcoming Events</vt:lpstr>
      <vt:lpstr>    4 Year University (UC, CSU, Private, Out of State)  Community College  Military  Vocational or Trade School  Workplace  Gap Year </vt:lpstr>
      <vt:lpstr>PowerPoint Presentation</vt:lpstr>
      <vt:lpstr>SDUHSD Graduation Requirements</vt:lpstr>
      <vt:lpstr>PowerPoint Presentation</vt:lpstr>
      <vt:lpstr>UC/CSU A-G Subject Requirements</vt:lpstr>
      <vt:lpstr>PowerPoint Presentation</vt:lpstr>
      <vt:lpstr>PowerPoint Presentation</vt:lpstr>
      <vt:lpstr> Admissions Requirements</vt:lpstr>
      <vt:lpstr>D or F Grades</vt:lpstr>
      <vt:lpstr>College Entrance Exams</vt:lpstr>
      <vt:lpstr>PowerPoint Presentation</vt:lpstr>
      <vt:lpstr>Registering for College  Entrance Exams</vt:lpstr>
      <vt:lpstr>College Admissions Game  More than a GPA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11thGradeStudentPresentation</dc:title>
  <dc:creator>Paola</dc:creator>
  <cp:lastModifiedBy>Windows User</cp:lastModifiedBy>
  <cp:revision>609</cp:revision>
  <dcterms:created xsi:type="dcterms:W3CDTF">2005-09-23T18:39:03Z</dcterms:created>
  <dcterms:modified xsi:type="dcterms:W3CDTF">2019-01-11T21:47:13Z</dcterms:modified>
</cp:coreProperties>
</file>